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9" r:id="rId2"/>
    <p:sldId id="326" r:id="rId3"/>
    <p:sldId id="333" r:id="rId4"/>
    <p:sldId id="338" r:id="rId5"/>
    <p:sldId id="336" r:id="rId6"/>
    <p:sldId id="334" r:id="rId7"/>
    <p:sldId id="337" r:id="rId8"/>
    <p:sldId id="339" r:id="rId9"/>
    <p:sldId id="335" r:id="rId10"/>
    <p:sldId id="308" r:id="rId11"/>
    <p:sldId id="309" r:id="rId12"/>
    <p:sldId id="310" r:id="rId13"/>
    <p:sldId id="311" r:id="rId14"/>
    <p:sldId id="315" r:id="rId15"/>
    <p:sldId id="281" r:id="rId16"/>
    <p:sldId id="312" r:id="rId17"/>
    <p:sldId id="313" r:id="rId18"/>
    <p:sldId id="324" r:id="rId19"/>
    <p:sldId id="287" r:id="rId20"/>
    <p:sldId id="319" r:id="rId21"/>
    <p:sldId id="325" r:id="rId22"/>
    <p:sldId id="259" r:id="rId23"/>
    <p:sldId id="322" r:id="rId24"/>
    <p:sldId id="291" r:id="rId25"/>
    <p:sldId id="293" r:id="rId26"/>
    <p:sldId id="294" r:id="rId27"/>
    <p:sldId id="321" r:id="rId28"/>
    <p:sldId id="320" r:id="rId29"/>
    <p:sldId id="323" r:id="rId30"/>
    <p:sldId id="271" r:id="rId31"/>
    <p:sldId id="272" r:id="rId32"/>
    <p:sldId id="273" r:id="rId33"/>
    <p:sldId id="299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0DC8DB-AC50-4770-A645-A8C3A937830F}">
          <p14:sldIdLst>
            <p14:sldId id="279"/>
            <p14:sldId id="326"/>
            <p14:sldId id="333"/>
            <p14:sldId id="338"/>
            <p14:sldId id="336"/>
            <p14:sldId id="334"/>
            <p14:sldId id="337"/>
            <p14:sldId id="339"/>
            <p14:sldId id="335"/>
            <p14:sldId id="308"/>
            <p14:sldId id="309"/>
            <p14:sldId id="310"/>
            <p14:sldId id="311"/>
            <p14:sldId id="315"/>
            <p14:sldId id="281"/>
            <p14:sldId id="312"/>
            <p14:sldId id="313"/>
            <p14:sldId id="324"/>
            <p14:sldId id="287"/>
            <p14:sldId id="319"/>
            <p14:sldId id="325"/>
          </p14:sldIdLst>
        </p14:section>
        <p14:section name="Раздел без заголовка" id="{608FEC23-1776-490C-9EC6-C28C00853001}">
          <p14:sldIdLst>
            <p14:sldId id="259"/>
            <p14:sldId id="322"/>
            <p14:sldId id="291"/>
            <p14:sldId id="293"/>
            <p14:sldId id="294"/>
            <p14:sldId id="321"/>
            <p14:sldId id="320"/>
            <p14:sldId id="323"/>
            <p14:sldId id="271"/>
            <p14:sldId id="272"/>
            <p14:sldId id="273"/>
            <p14:sldId id="29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B09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8" d="100"/>
          <a:sy n="78" d="100"/>
        </p:scale>
        <p:origin x="-90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11DB-1081-46B5-BD1B-6283767CE3B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D23F5-05BA-4900-B966-678FE825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3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23F5-05BA-4900-B966-678FE825547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0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5D548-4E21-48C1-B641-8F2D7CF37F66}" type="datetime1">
              <a:rPr lang="ru-RU" smtClean="0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94B4-AB0B-489F-B36E-5B8C64B90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1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8" y="534638"/>
            <a:ext cx="1159656" cy="124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492896"/>
            <a:ext cx="5544616" cy="2308324"/>
          </a:xfrm>
          <a:prstGeom prst="rect">
            <a:avLst/>
          </a:prstGeom>
          <a:ln>
            <a:solidFill>
              <a:srgbClr val="891B09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635000"/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ВСЕМИРНЫЙ ДЕНЬ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 ПОТРЕБИТЕЛЕЙ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марта 2021</a:t>
            </a:r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692696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БАШКОРТОСТАН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680" y="2193908"/>
            <a:ext cx="2761313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РОССИЙСКАЯ ФЕДЕРАЦИЯ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215" y="3182188"/>
            <a:ext cx="2764316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СУБЪЕКТЫ РОССИЙСКОЙ ФЕДЕРАЦИИ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268" y="4566581"/>
            <a:ext cx="2764316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МУНИЦИПАЛЬНЫЕ ОБРАЗОВАНИЯ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322" y="5640813"/>
            <a:ext cx="2726210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ГРАЖДАНСКОЕ ОБЩЕСТВО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812" y="1337047"/>
            <a:ext cx="8528358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НАЦИОНАЛЬНАЯ СИСТЕМА ЗАЩИТЫ ПРАВ ПОТРЕБИТЕЛЕЙ</a:t>
            </a:r>
            <a:endParaRPr lang="ru-RU" sz="2200" b="1" dirty="0">
              <a:solidFill>
                <a:srgbClr val="891B09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168384"/>
            <a:ext cx="479021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Уполномоченный Федеральный орган исполнительной власти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72052" y="3175515"/>
            <a:ext cx="479852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Высший исполнительный орган государственной власти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субъекта РФ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00214" y="4549638"/>
            <a:ext cx="4798521" cy="6155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 местного самоуправления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00214" y="5452194"/>
            <a:ext cx="479852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Общественные объединения потребителей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(их ассоциации, союзы)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2"/>
          <p:cNvGrpSpPr>
            <a:grpSpLocks/>
          </p:cNvGrpSpPr>
          <p:nvPr/>
        </p:nvGrpSpPr>
        <p:grpSpPr bwMode="auto">
          <a:xfrm>
            <a:off x="3329596" y="2323848"/>
            <a:ext cx="701858" cy="623489"/>
            <a:chOff x="340363" y="1120152"/>
            <a:chExt cx="1459862" cy="1351678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1" name="Блок-схема: узел 20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Блок-схема: узел 21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3" name="Группа 2"/>
          <p:cNvGrpSpPr>
            <a:grpSpLocks/>
          </p:cNvGrpSpPr>
          <p:nvPr/>
        </p:nvGrpSpPr>
        <p:grpSpPr bwMode="auto">
          <a:xfrm>
            <a:off x="3386992" y="3345914"/>
            <a:ext cx="701858" cy="623489"/>
            <a:chOff x="340363" y="1120152"/>
            <a:chExt cx="1459862" cy="1351678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25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7" name="Блок-схема: узел 26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Блок-схема: узел 27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9" name="Группа 2"/>
          <p:cNvGrpSpPr>
            <a:grpSpLocks/>
          </p:cNvGrpSpPr>
          <p:nvPr/>
        </p:nvGrpSpPr>
        <p:grpSpPr bwMode="auto">
          <a:xfrm>
            <a:off x="3354681" y="4625042"/>
            <a:ext cx="701858" cy="623489"/>
            <a:chOff x="340363" y="1120152"/>
            <a:chExt cx="1459862" cy="1351678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31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33" name="Блок-схема: узел 32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Блок-схема: узел 33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Группа 2"/>
          <p:cNvGrpSpPr>
            <a:grpSpLocks/>
          </p:cNvGrpSpPr>
          <p:nvPr/>
        </p:nvGrpSpPr>
        <p:grpSpPr bwMode="auto">
          <a:xfrm>
            <a:off x="3348519" y="5731716"/>
            <a:ext cx="701858" cy="623489"/>
            <a:chOff x="340363" y="1120152"/>
            <a:chExt cx="1459862" cy="1351678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37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39" name="Блок-схема: узел 38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Блок-схема: узел 39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555776" y="3299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41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281"/>
            <a:ext cx="792088" cy="85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 descr="https://potrebinforms.ru/images/cms/thumbs/cbbcc15bb53e1b2cfb7dc81f1b82c8b39797fdc6/vsemirnyj_den_prav_potrebitelej_2021_220_auto_jpg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3719"/>
            <a:ext cx="930064" cy="5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1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nakhodka-city.ru/files/admnews/L000383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0" y="3284984"/>
            <a:ext cx="24482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2" y="306628"/>
            <a:ext cx="792087" cy="7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306628"/>
            <a:ext cx="4502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196752"/>
            <a:ext cx="561662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Стратегия государственной политики Российской Федерации в области защиты прав потребителей на период до 2030 года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(утв. распоряжением Правительства РФ от 28 августа 2017 г. № 1837-р)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Российской Федерации от 07 февраля 1992 года N 2300-</a:t>
            </a: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 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9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об общих принципах организации местного самоуправления в Российской Федерации от 06 октября 2003 года №131-ФЗ</a:t>
            </a:r>
          </a:p>
          <a:p>
            <a:pPr algn="just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программа «О защите прав потребителей в Республике Башкортостан»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(утв. постановлением Правительства РБ от 24 марта 2017 года № 107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541" y="126876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документы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защиты прав потребителей</a:t>
            </a:r>
          </a:p>
        </p:txBody>
      </p:sp>
      <p:pic>
        <p:nvPicPr>
          <p:cNvPr id="9" name="Рисунок 8" descr="https://potrebinforms.ru/images/cms/thumbs/cbbcc15bb53e1b2cfb7dc81f1b82c8b39797fdc6/vsemirnyj_den_prav_potrebitelej_2021_220_auto_jpg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9491"/>
            <a:ext cx="930064" cy="5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67744" y="372492"/>
            <a:ext cx="4458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РЕСПУБЛИКИ БАШКОРТОСТАН</a:t>
            </a:r>
          </a:p>
        </p:txBody>
      </p:sp>
      <p:pic>
        <p:nvPicPr>
          <p:cNvPr id="12" name="Рисунок 11" descr="Картинки по запросу картинки стратегия финанс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60" y="3356992"/>
            <a:ext cx="1511751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8" y="222086"/>
            <a:ext cx="720079" cy="7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5123" y="1484784"/>
            <a:ext cx="2523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документы 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защиты прав п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отребителей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финансовых услуг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3278" y="1576829"/>
            <a:ext cx="53959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Стратегия повышения финансовой грамотности в Российской Федерации на 2017 – 2023 годы </a:t>
            </a: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(утв. распоряжением Правительства РФ от 25 сентября 2017 г. № 2039-р)</a:t>
            </a:r>
          </a:p>
          <a:p>
            <a:pPr algn="just"/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Программа «Цифровая экономика Российской Федерации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(утв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распоряжением Правительства РФ от 28 июля 2017 г. №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1632-р)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План мероприятий по повышению уровня финансовой грамотности населения Республики Башкортостан на 2015-2020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(утв</a:t>
            </a: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распоряжением Правительства РБ от 4 августа 2015 г. №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828-р)</a:t>
            </a:r>
            <a:endParaRPr lang="ru-RU" sz="1400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 descr="https://potrebinforms.ru/images/cms/thumbs/cbbcc15bb53e1b2cfb7dc81f1b82c8b39797fdc6/vsemirnyj_den_prav_potrebitelej_2021_220_auto_jpg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2494"/>
            <a:ext cx="930064" cy="5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1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55776" y="282015"/>
            <a:ext cx="4317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8" y="17005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uleymanova.LKh\Desktop\Картинки\5f45221c5bcab915b14f346ddcfe8f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3" y="4142233"/>
            <a:ext cx="82121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potrebinforms.ru/images/cms/thumbs/cbbcc15bb53e1b2cfb7dc81f1b82c8b39797fdc6/vsemirnyj_den_prav_potrebitelej_2021_220_auto_jpg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9491"/>
            <a:ext cx="930064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50219" y="1340768"/>
            <a:ext cx="54916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Первый в истории России закон, регулирующий отношения, возникающие между потребителями и </a:t>
            </a:r>
            <a:r>
              <a:rPr lang="ru-RU" alt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изготовителями</a:t>
            </a:r>
            <a:r>
              <a:rPr lang="ru-RU" alt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исполнителями, импортерами, продавцами, владельцами </a:t>
            </a:r>
            <a:r>
              <a:rPr lang="ru-RU" altLang="ru-RU" sz="19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агрегаторов</a:t>
            </a:r>
            <a:r>
              <a:rPr lang="ru-RU" alt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информации о товарах (услугах), при продаже товаров, выполнении работ, оказании услуг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347" y="1340768"/>
            <a:ext cx="2790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Российской Федерации от 07 февраля 1992 года </a:t>
            </a: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2300-</a:t>
            </a:r>
            <a:r>
              <a:rPr lang="en-US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</a:t>
            </a:r>
          </a:p>
        </p:txBody>
      </p:sp>
    </p:spTree>
    <p:extLst>
      <p:ext uri="{BB962C8B-B14F-4D97-AF65-F5344CB8AC3E}">
        <p14:creationId xmlns:p14="http://schemas.microsoft.com/office/powerpoint/2010/main" val="9805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492896"/>
            <a:ext cx="5652629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6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ПОНЯТИЯ</a:t>
            </a:r>
            <a:endParaRPr lang="ru-RU" altLang="ru-RU" sz="6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64163"/>
            <a:ext cx="396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142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4" y="2751681"/>
            <a:ext cx="1584176" cy="94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suleymanova.LKh.BASHKORTOSTAN\Desktop\139027681281779400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2" y="3933056"/>
            <a:ext cx="1119120" cy="1012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238206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10" name="Picture 2" descr="C:\Users\ivanova.in\Desktop\Новая папка\1458812528i5o11_1000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4" y="5229200"/>
            <a:ext cx="1584176" cy="983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59" y="1052736"/>
            <a:ext cx="63529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гражданин,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имеющий намерение заказать или приобрести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либо заказывающий,  приобретающий или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использующий товары (работы, услуги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исключительно для личных, семейных, домашних и иных нужд, не связанных с осуществлением предпринимательской деятельности</a:t>
            </a:r>
          </a:p>
          <a:p>
            <a:pPr algn="just"/>
            <a:r>
              <a:rPr lang="ru-RU" sz="1600" b="1" i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Продавец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независимо от ее организационно-правовой формы, а также индивидуальный предприниматель,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реализующие товары потребителям по договору купли-продажи</a:t>
            </a:r>
            <a:endParaRPr lang="ru-RU" sz="1600" b="1" i="1" u="sng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организация независимо от ее организационно-правовой формы, а также индивидуальный предприниматель,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выполняющие работы или оказывающие услуги потребителям по возмездному договору</a:t>
            </a:r>
          </a:p>
          <a:p>
            <a:pPr algn="just"/>
            <a:r>
              <a:rPr lang="ru-RU" sz="1600" b="1" i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Изготовитель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организация независимо от ее организационно-правовой формы, а также индивидуальный предприниматель,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производящие товары для реализации потребителям</a:t>
            </a:r>
          </a:p>
          <a:p>
            <a:pPr algn="just"/>
            <a:r>
              <a:rPr lang="ru-RU" sz="1600" b="1" i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Импортер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организация независимо от организационно-правовой формы или индивидуальный предприниматель,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осуществляющие импорт товара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его последующей реализации на территории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006" y="1083457"/>
            <a:ext cx="2339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Российской Федерации от 07 февраля 1992 года </a:t>
            </a: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2300-</a:t>
            </a:r>
            <a:r>
              <a:rPr lang="en-US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</a:t>
            </a:r>
          </a:p>
        </p:txBody>
      </p:sp>
      <p:pic>
        <p:nvPicPr>
          <p:cNvPr id="11" name="Рисунок 10" descr="https://potrebinforms.ru/images/cms/thumbs/cbbcc15bb53e1b2cfb7dc81f1b82c8b39797fdc6/vsemirnyj_den_prav_potrebitelej_2021_220_auto_jpg_5_8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66" y="282707"/>
            <a:ext cx="930064" cy="51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281"/>
            <a:ext cx="792088" cy="85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257860"/>
            <a:ext cx="4176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11" name="Picture 2" descr="C:\Users\suleymanova.LKh.BASHKORTOSTAN\Desktop\b6171cdced118c47589cbdcab40623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9" y="2924944"/>
            <a:ext cx="1580825" cy="1243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uleymanova.LKh.BASHKORTOSTAN\Desktop\Картинк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9" y="4653136"/>
            <a:ext cx="1664284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potrebinforms.ru/images/cms/thumbs/cbbcc15bb53e1b2cfb7dc81f1b82c8b39797fdc6/vsemirnyj_den_prav_potrebitelej_2021_220_auto_jpg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3082"/>
            <a:ext cx="930064" cy="5172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074510"/>
            <a:ext cx="2358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Российской Федерации от 07 февраля 1992 года </a:t>
            </a: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2300-</a:t>
            </a:r>
            <a:r>
              <a:rPr lang="en-US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8005" y="1052855"/>
            <a:ext cx="6318448" cy="5378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i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Уполномоченная изготовителем (продавцом) организация или уполномоченный изготовителем (продавцом) индивидуальный предприниматель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организация, осуществляющая определенную деятельность, или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организация, созданная на территории РФ изготовителем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продавцом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в том числе иностранным изготовителем (иностранным продавцом), выполняющие определенные функции на основании договора с изготовителем (продавцом) и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уполномоченные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им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принятие и удовлетворение требований потребителей в отношении товара ненадлежащего качества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либо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индивидуальный предприниматель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зарегистрированный на территории РФ, выполняющий определенные функции на основании договора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с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изготовителем (продавцом), в том числе с иностранным изготовителем (иностранным продавцом), и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уполномоченный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им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принятие и удовлетворение требований потребителей в отношении товара ненадлежащего качества</a:t>
            </a: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281"/>
            <a:ext cx="792088" cy="85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1273" y="31066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1444"/>
            <a:ext cx="792088" cy="8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3" y="2950193"/>
            <a:ext cx="1858798" cy="1232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13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28353" y="4581128"/>
            <a:ext cx="1859674" cy="1287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https://potrebinforms.ru/images/cms/thumbs/cbbcc15bb53e1b2cfb7dc81f1b82c8b39797fdc6/vsemirnyj_den_prav_potrebitelej_2021_220_auto_jpg_5_8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7860"/>
            <a:ext cx="930064" cy="51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otrebinforms.ru/images/cms/thumbs/cbbcc15bb53e1b2cfb7dc81f1b82c8b39797fdc6/vsemirnyj_den_prav_potrebitelej_2021_220_auto_jpg_5_8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3082"/>
            <a:ext cx="930064" cy="5172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756" y="1052736"/>
            <a:ext cx="2711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Российской Федерации от 07 февраля 1992 года </a:t>
            </a: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2300-</a:t>
            </a:r>
            <a:r>
              <a:rPr lang="en-US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9319" y="947110"/>
            <a:ext cx="6254675" cy="5674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i="1" u="sng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Владелец </a:t>
            </a:r>
            <a:r>
              <a:rPr lang="ru-RU" sz="1600" b="1" i="1" u="sng" dirty="0" err="1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агрегатора</a:t>
            </a:r>
            <a:r>
              <a:rPr lang="ru-RU" sz="1600" b="1" i="1" u="sng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информации о товарах (услугах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независимо от организационно-правовой формы либо</a:t>
            </a:r>
            <a:r>
              <a:rPr lang="ru-RU" sz="16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индивидуальный предприниматель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которые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являются владельцами программы для электронных вычислительных машин и (или) владельцами сайта и (или) страницы сайта в информационно-телекоммуникационной сети "Интернет"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которые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предоставляют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потребителю в отношении определенного товара (услуги)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одновременно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ознакомиться с предложением продавца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(исполнителя)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 заключении договора купли-продажи товара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(договора возмездного оказания услуг),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заключить с продавцом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(исполнителем)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договор купли-продажи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(договор возмездного оказания услуг), а также 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произвести предварительную оплату указанного товара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(услуги) путем перевода денежных средств владельцу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агрегатора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рамках применяемых форм безналичных расчетов в соответствии с пунктом 3 статьи 16.1 Закона и Федеральным законом от 27 июня 2011 года N 161-ФЗ "О национальной платежной системе»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9792" y="583658"/>
            <a:ext cx="432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91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148" y="2564904"/>
            <a:ext cx="6732749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ПОТРЕБИТЕЛЕЙ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ОБНАРУЖЕНИИ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ТОВАРЕ 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НЕДОСТАТКОВ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5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18 ЗАКОНА «О ЗАЩИТЕ ПРАВ ПОТРЕБИТЕЛЕЙ»)</a:t>
            </a:r>
          </a:p>
        </p:txBody>
      </p:sp>
    </p:spTree>
    <p:extLst>
      <p:ext uri="{BB962C8B-B14F-4D97-AF65-F5344CB8AC3E}">
        <p14:creationId xmlns:p14="http://schemas.microsoft.com/office/powerpoint/2010/main" val="6232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Khabriyalova.dm\Desktop\лд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44" y="5614231"/>
            <a:ext cx="3114909" cy="869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9" t="12670" r="7874" b="10315"/>
          <a:stretch/>
        </p:blipFill>
        <p:spPr>
          <a:xfrm>
            <a:off x="546996" y="5680282"/>
            <a:ext cx="2812061" cy="870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5384" y="364983"/>
            <a:ext cx="4796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6996" y="1196752"/>
            <a:ext cx="810817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 случае обнаружения в товаре </a:t>
            </a:r>
          </a:p>
          <a:p>
            <a:pPr algn="ctr"/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недостатков вправе потребовать: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Замены на товар этой же марки (этих же модели и (или) артикула);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Замены на такой же товар другой марки (модели, артикула) с соответствующим перерасчетом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Соразмерного уменьшения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Незамедлительного безвозмездного устранения недостатков товара или возмещения расходов на их исправление потребителем или третьим лицом;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Отказаться от исполнения договора купли-продажи и потребовать возврата уплаченной за товар суммы.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777412"/>
            <a:ext cx="717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Право выбора одного из этих требований </a:t>
            </a:r>
            <a:endParaRPr lang="ru-RU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закреплено за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потребителем!</a:t>
            </a:r>
            <a:endParaRPr lang="ru-RU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https://potrebinforms.ru/images/cms/thumbs/cbbcc15bb53e1b2cfb7dc81f1b82c8b39797fdc6/vsemirnyj_den_prav_potrebitelej_2021_220_auto_jpg_5_8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6387"/>
            <a:ext cx="930064" cy="517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25909"/>
            <a:ext cx="789380" cy="84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31740" y="425909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660" y="1556792"/>
            <a:ext cx="786276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Девиз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всемирного дня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 потребителей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2021 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 -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«БОРЬБА С ЗАГРЯЗНЕНИЕМ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ПЛАСТИКОВЫМИ МАТЕРИАЛАМИ»</a:t>
            </a:r>
          </a:p>
          <a:p>
            <a:pPr algn="ctr">
              <a:lnSpc>
                <a:spcPct val="120000"/>
              </a:lnSpc>
            </a:pPr>
            <a:endParaRPr lang="ru-RU" sz="8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(«TACKLING PLASTIC POLLUTION»)  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D:\Users\Suleymanova.lkh\Desktop\15.03.2021\картинки\AO0nruGOvX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8352928" cy="199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potrebinforms.ru/images/cms/thumbs/cbbcc15bb53e1b2cfb7dc81f1b82c8b39797fdc6/vsemirnyj_den_prav_potrebitelej_2021_220_auto_jpg_5_8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600"/>
            <a:ext cx="930064" cy="66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9024" y="359847"/>
            <a:ext cx="4724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8" name="Рисунок 7" descr="https://potrebinforms.ru/images/cms/thumbs/cbbcc15bb53e1b2cfb7dc81f1b82c8b39797fdc6/vsemirnyj_den_prav_potrebitelej_2021_220_auto_jpg_5_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59847"/>
            <a:ext cx="936104" cy="5637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6824" y="1259824"/>
            <a:ext cx="27552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потребителя при обнаружении </a:t>
            </a: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технически сложном товаре недостатков </a:t>
            </a:r>
            <a:endParaRPr lang="ru-RU" sz="16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18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Закона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потребителей»)</a:t>
            </a:r>
            <a:endParaRPr lang="ru-RU" sz="14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283955"/>
            <a:ext cx="56519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ТЕЧЕНИЕ 15 ДНЕЙ СО ДНЯ </a:t>
            </a:r>
            <a:r>
              <a:rPr lang="ru-RU" sz="14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ТОВАРА</a:t>
            </a:r>
          </a:p>
          <a:p>
            <a:endParaRPr lang="ru-RU" sz="4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ВПРАВЕ: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• отказаться от исполнения договора купли-продажи и потребовать возврата уплаченной за товар суммы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• потребовать замены на товар этой же марки(этих же модели и (или) артикула)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потребовать замены на такой же товар другой марки (модели, артикула) с соответствующим перерасчетом покупной цены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3707" y="3501008"/>
            <a:ext cx="829475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ИСТЕЧЕНИИ 15 ДНЕЙ СО ДНЯ </a:t>
            </a:r>
            <a:r>
              <a:rPr lang="ru-RU" sz="14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ТОВАРА ПОТРЕБИТЕЛЮ </a:t>
            </a:r>
            <a:endParaRPr lang="ru-RU" sz="14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4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ПОДЛЕЖАТ УДОВЛЕТВОРЕНИЮ В СЛУЧАЕ: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обнаружения существенного недостатка товара (см. преамбулу Закона);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нарушения установленных Законом сроков устранения недостатков товара (пункт 1 статьи 20 Закона);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невозможности использования товара в течение каждого года гарантийного срока в совокупности более 30 дней вследствие неоднократного устранения его различных недостатков</a:t>
            </a:r>
          </a:p>
          <a:p>
            <a:pPr algn="just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ПОТРЕБИТЕЛЯ ОСТАЛОСЬ ПРАВО НА </a:t>
            </a:r>
            <a:endParaRPr lang="ru-RU" sz="14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400" b="1" i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соразмерное уменьшение покупной цены;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незамедлительное безвозмездное устранение недостатков товара или возмещения расходов на их исправление потребителем или третьим лицом;</a:t>
            </a:r>
          </a:p>
        </p:txBody>
      </p:sp>
    </p:spTree>
    <p:extLst>
      <p:ext uri="{BB962C8B-B14F-4D97-AF65-F5344CB8AC3E}">
        <p14:creationId xmlns:p14="http://schemas.microsoft.com/office/powerpoint/2010/main" val="42384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3506" y="1254823"/>
            <a:ext cx="2227975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Понятие существенного недостатка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(преамбула Закона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400" b="1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1388"/>
            <a:ext cx="720079" cy="7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0035" y="286539"/>
            <a:ext cx="4148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2848" y="1153264"/>
            <a:ext cx="5544616" cy="1815882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Существенный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недостаток товара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работы, услуги) - неустранимый недостаток или недостаток, который не может быть устранен без </a:t>
            </a:r>
            <a:r>
              <a:rPr lang="ru-RU" sz="1600" b="1" i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несоразмерных расходов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затрат времени, или выявляется неоднократно, или проявляется вновь после его устранения, или другие подобные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недостатки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4174" y="3118172"/>
            <a:ext cx="5544615" cy="2308324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езамедлительно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сли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 устранения недостатков товара не определен в письменной форме соглашением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сторон (в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минимальный срок, объективно необходимый для их устранения с учетом обычно применяемого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способа)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 не более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если срок устранения недостатков товара определен в письменной форме соглашением сторон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506" y="3423467"/>
            <a:ext cx="2227975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устранение недостатков товара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Закона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потребителей»)</a:t>
            </a:r>
            <a:endParaRPr lang="ru-RU" sz="14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2818030" y="1851210"/>
            <a:ext cx="458496" cy="466910"/>
            <a:chOff x="340363" y="1120152"/>
            <a:chExt cx="1459862" cy="1351678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2" name="Блок-схема: узел 11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Группа 2"/>
          <p:cNvGrpSpPr>
            <a:grpSpLocks/>
          </p:cNvGrpSpPr>
          <p:nvPr/>
        </p:nvGrpSpPr>
        <p:grpSpPr bwMode="auto">
          <a:xfrm>
            <a:off x="2818030" y="3910218"/>
            <a:ext cx="458496" cy="466910"/>
            <a:chOff x="340363" y="1120152"/>
            <a:chExt cx="1459862" cy="135167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8" name="Блок-схема: узел 17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627492" y="5733256"/>
            <a:ext cx="7093325" cy="83099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Отсутствие запасных частей (деталей, материалов), оборудования не являются основанием для заключения соглашения о новом сроке и не освобождают от ответственности за нарушение срока, определенного соглашением сторон первоначально</a:t>
            </a:r>
          </a:p>
        </p:txBody>
      </p:sp>
      <p:pic>
        <p:nvPicPr>
          <p:cNvPr id="23" name="Рисунок 22" descr="https://potrebinforms.ru/images/cms/thumbs/cbbcc15bb53e1b2cfb7dc81f1b82c8b39797fdc6/vsemirnyj_den_prav_potrebitelej_2021_220_auto_jpg_5_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22" y="286539"/>
            <a:ext cx="936104" cy="56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C:\Users\suleymanova.LKh.BASHKORTOSTAN\Desktop\FolAPe4som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4171">
            <a:off x="191921" y="5473280"/>
            <a:ext cx="1191757" cy="66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91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5935" r="6537" b="14308"/>
          <a:stretch/>
        </p:blipFill>
        <p:spPr>
          <a:xfrm>
            <a:off x="3236848" y="1309775"/>
            <a:ext cx="1133781" cy="102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85" y="3194206"/>
            <a:ext cx="1123316" cy="1059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4305" b="18105"/>
          <a:stretch/>
        </p:blipFill>
        <p:spPr>
          <a:xfrm>
            <a:off x="665582" y="4931650"/>
            <a:ext cx="2735549" cy="1240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689" y="3076776"/>
            <a:ext cx="1692571" cy="142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2526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14" name="Рисунок 13" descr="https://potrebinforms.ru/images/cms/thumbs/cbbcc15bb53e1b2cfb7dc81f1b82c8b39797fdc6/vsemirnyj_den_prav_potrebitelej_2021_220_auto_jpg_5_8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22" y="286539"/>
            <a:ext cx="936104" cy="5637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36906" y="1161749"/>
            <a:ext cx="26347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удовлетворения требований потребителя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(статьи 20, 21 и 22 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Закона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потребителей»)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45633" y="1161749"/>
            <a:ext cx="4416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ремонта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(ст. 20) </a:t>
            </a:r>
            <a:endParaRPr lang="ru-RU" sz="1400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более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дней, если срок оговорен в письменной форме;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незамедлительн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– если срок не оговорен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770707"/>
            <a:ext cx="4289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Замена товара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(ст. 21)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проверки качества не более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дней;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проведением проверки качества не более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дней;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отсутствии товара для замены -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месяц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4797152"/>
            <a:ext cx="493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более 10 дней</a:t>
            </a:r>
            <a:r>
              <a:rPr lang="ru-RU" sz="1600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(ст. 22)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денежной суммы;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соразмерное уменьшение цены;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расходов за проведенный ремонт;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убытков</a:t>
            </a:r>
          </a:p>
        </p:txBody>
      </p:sp>
    </p:spTree>
    <p:extLst>
      <p:ext uri="{BB962C8B-B14F-4D97-AF65-F5344CB8AC3E}">
        <p14:creationId xmlns:p14="http://schemas.microsoft.com/office/powerpoint/2010/main" val="23613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83768" y="533385"/>
            <a:ext cx="4536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4" y="42142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492896"/>
            <a:ext cx="662189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ОБМЕН ТОВАРА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КАЧЕСТВА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5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25 ЗАКОНА «О ЗАЩИТЕ ПРАВ ПОТРЕБИТЕЛЕЙ»)</a:t>
            </a:r>
          </a:p>
        </p:txBody>
      </p:sp>
    </p:spTree>
    <p:extLst>
      <p:ext uri="{BB962C8B-B14F-4D97-AF65-F5344CB8AC3E}">
        <p14:creationId xmlns:p14="http://schemas.microsoft.com/office/powerpoint/2010/main" val="18466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uleymanova.LKh.BASHKORTOSTAN\Desktop\FolAPe4som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4171">
            <a:off x="6672640" y="3326524"/>
            <a:ext cx="1191757" cy="66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68770" y="3418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https://potrebinforms.ru/images/cms/thumbs/cbbcc15bb53e1b2cfb7dc81f1b82c8b39797fdc6/vsemirnyj_den_prav_potrebitelej_2021_220_auto_jpg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83117"/>
            <a:ext cx="936104" cy="5637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6768" y="1220923"/>
            <a:ext cx="30780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на обмен товара надлежащего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качества</a:t>
            </a:r>
          </a:p>
          <a:p>
            <a:pPr algn="ctr"/>
            <a:endParaRPr lang="ru-RU" sz="800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Закона РФ 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защите прав потребителей»)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8668" y="1229272"/>
            <a:ext cx="50357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обменять непродовольственный товар</a:t>
            </a:r>
            <a:r>
              <a:rPr lang="ru-RU" sz="1600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аналогичный товар у продавца, у которого этот товар был приобретен, если указанный товар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подошел по форме, габаритам, фасону, расцветке, размеру или </a:t>
            </a:r>
            <a:r>
              <a:rPr lang="ru-RU" sz="1600" b="1" u="sng" dirty="0" err="1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комплектациин</a:t>
            </a:r>
            <a:endParaRPr lang="ru-RU" sz="1600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2107" y="3250395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момента покупки прошло не более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 товара – </a:t>
            </a:r>
            <a:r>
              <a:rPr lang="ru-RU" sz="1600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был в употреблении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Сохранен товарный вид, потребительские свойства, фабричные ярлыки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 </a:t>
            </a:r>
            <a:r>
              <a:rPr lang="ru-RU" sz="1600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вошел в перечень</a:t>
            </a:r>
            <a:r>
              <a:rPr lang="ru-RU" sz="1600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комплектации     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107" y="5805264"/>
            <a:ext cx="82543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денежных средств возможен только если нет аналогичного товара в день обращения к продавцу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188640"/>
            <a:ext cx="8496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НЕПРОДОВОЛЬСТВЕННЫХ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ТОВАРОВ </a:t>
            </a:r>
            <a:endParaRPr lang="ru-RU" sz="16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НЕ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ПОДЛЕЖАЩИХ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ВОЗВРАТУ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 постановлением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РФ 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31 декабря 2020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№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2463)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suleymanova.LKh.BASHKORTOSTAN\Desktop\Картинки\4c451fd1ce44be4bb2083e21544c60f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6673">
            <a:off x="287114" y="279379"/>
            <a:ext cx="1246220" cy="991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124" y="1340768"/>
            <a:ext cx="8463767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. </a:t>
            </a:r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 для профилактики и лечения заболеваний в домашних условиях (предметы санитарии и гигиены из металла, резины, текстиля и других материалов, медицинские изделия, средства гигиены полости рта, линзы очковые, предметы по уходу за детьми), лекарственные препараты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Предметы личной гигиены (зубные щетки, расчески, заколки, бигуди для волос, парики, шиньоны и другие аналогичные товары)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Парфюмерно-косметические товары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Текстильные товары (хлопчатобумажные, льняные, шелковые, шерстяные и синтетические ткани, товары из нетканых материалов типа тканей - ленты, тесьма, кружево и др.), кабельная продукция (провода, шнуры, кабели), строительные и отделочные материалы (линолеум, пленка, ковровые покрытия и др.) и другие товары, цена которых определяется за единицу длины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Швейные и трикотажные изделия (изделия швейные и трикотажные бельевые, изделия чулочно-носочные)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Изделия и материалы, полностью или частично изготовленные из полимерных материалов и контактирующие с пищевыми продуктами (посуда и принадлежности столовые и кухонные, емкости и упаковочные материалы для хранения и транспортирования пищевых продуктов, в том числе для разового использования)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Товары бытовой химии, пестициды и </a:t>
            </a:r>
            <a:r>
              <a:rPr lang="ru-RU" sz="17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endParaRPr lang="ru-RU" sz="1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uleymanova.LKh.BASHKORTOSTAN\Desktop\Картинк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0" y="417956"/>
            <a:ext cx="1418454" cy="92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08684"/>
            <a:ext cx="6547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НЕПРОДОВОЛЬСТВЕННЫХ ТОВАРОВ </a:t>
            </a: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КАЧЕСТВА, НЕ ПОДЛЕЖАЩИХ ВОЗВРАТУ</a:t>
            </a: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31 декабря 2020 г. № 2463)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368" y="1628800"/>
            <a:ext cx="8503959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Мебельные гарнитуры бытового назначения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Ювелирные и другие изделия из драгоценных металлов и (или) драгоценных камней, ограненные драгоценные камни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Автомобили и </a:t>
            </a:r>
            <a:r>
              <a:rPr lang="ru-RU" sz="17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мотовелотовары</a:t>
            </a:r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машины) к автомобилям и </a:t>
            </a:r>
            <a:r>
              <a:rPr lang="ru-RU" sz="17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мотовелотоварам</a:t>
            </a:r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мобильные средства малой механизации сельскохозяйственных работ, прогулочные суда и иные </a:t>
            </a:r>
            <a:r>
              <a:rPr lang="ru-RU" sz="17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бытового назначения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Технически сложные товары бытового назначения, на которые установлены гарантийные сроки </a:t>
            </a:r>
            <a:r>
              <a:rPr lang="ru-RU" sz="1700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одного года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Животные и растения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Непериодические издания (книги, брошюры, альбомы, картографические и нотные издания, листовые </a:t>
            </a:r>
            <a:r>
              <a:rPr lang="ru-RU" sz="17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изоиздания</a:t>
            </a:r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календари, буклеты, издания, воспроизведенные на технических носителях информации</a:t>
            </a:r>
            <a:r>
              <a:rPr lang="ru-RU" sz="17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33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33416" y="488924"/>
            <a:ext cx="5112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4" y="42142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844225"/>
            <a:ext cx="828091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НАРУШЕНИЕ СРОКОВ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ВЫПОЛНЕНИЯ 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 (ОКАЗАНИИ </a:t>
            </a: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5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28 ЗАКОНА «О ЗАЩИТЕ ПРАВ ПОТРЕБИТЕЛЕЙ»)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8" y="239370"/>
            <a:ext cx="896354" cy="9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Khabriyalova.dm\Desktop\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2" y="3212976"/>
            <a:ext cx="2925345" cy="1864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244510"/>
            <a:ext cx="29330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Последствия нарушения исполнителем сроков выполнения работ (оказания услуг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endParaRPr lang="ru-RU" sz="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28 Закона РФ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защите прав потребителей»)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https://potrebinforms.ru/images/cms/thumbs/cbbcc15bb53e1b2cfb7dc81f1b82c8b39797fdc6/vsemirnyj_den_prav_potrebitelej_2021_220_auto_jpg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6597"/>
            <a:ext cx="993484" cy="691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364980" y="39356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1484784"/>
            <a:ext cx="55896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нарушены сроки потребитель вправе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назначить исполнителю новый срок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endParaRPr lang="ru-RU" sz="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поручить выполнение работы (оказание услуги) третьим лицам за разумную цену или выполнить ее своими силами и потребовать от исполнителя возмещения понесенных расходов;</a:t>
            </a:r>
          </a:p>
          <a:p>
            <a:pPr algn="just"/>
            <a:endParaRPr lang="ru-RU" sz="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потребовать уменьшения цены за выполнение работы (оказание услуги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just"/>
            <a:endParaRPr lang="ru-RU" sz="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отказаться от исполнения договора о выполнении работы (оказании услуги)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508" y="5332115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 потребовать также полного возмещения убытков, причиненных ему в связи с нарушением сроков выполнения работы (оказания услуги)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169635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habriyalova.dm\Desktop\гл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0" y="4941168"/>
            <a:ext cx="1937359" cy="120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Khabriyalova.dm\Desktop\оотка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340768"/>
            <a:ext cx="4180111" cy="1261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habriyalova.dm\Desktop\шдег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1837176" cy="1122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730" y="1227517"/>
            <a:ext cx="30561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Последствия нарушения исполнителем сроков выполнения работ (оказания услуг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endParaRPr lang="ru-RU" sz="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28 Закона РФ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защите прав потребителей»)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179" y="3062059"/>
            <a:ext cx="8238273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algn="just">
              <a:lnSpc>
                <a:spcPct val="130000"/>
              </a:lnSpc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отказе от исполнения договора о выполнении работы (оказании услуги) исполнитель не вправе требовать возмещения своих затрат, произведенных в процессе выполнения работы (оказания услуги), а также платы за выполненную работу (оказанную услугу), за исключением случая, если потребитель принял выполненную работу (оказанную услугу)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1315" y="3168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https://potrebinforms.ru/images/cms/thumbs/cbbcc15bb53e1b2cfb7dc81f1b82c8b39797fdc6/vsemirnyj_den_prav_potrebitelej_2021_220_auto_jpg_5_8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6597"/>
            <a:ext cx="993484" cy="691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0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178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321" y="1412776"/>
            <a:ext cx="851698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традиции тему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определяет </a:t>
            </a:r>
            <a:endParaRPr lang="ru-R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2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</a:t>
            </a:r>
          </a:p>
          <a:p>
            <a:pPr algn="ctr">
              <a:lnSpc>
                <a:spcPct val="130000"/>
              </a:lnSpc>
            </a:pPr>
            <a:r>
              <a:rPr lang="ru-RU" sz="2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ПОТРЕБИТЕЛЕЙ </a:t>
            </a:r>
          </a:p>
          <a:p>
            <a:pPr algn="ctr">
              <a:lnSpc>
                <a:spcPct val="13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Consumers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CI)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6577" y="457580"/>
            <a:ext cx="4692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D:\Users\Suleymanova.lkh\Desktop\ci_full_name_logo_rbg_reve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83786"/>
            <a:ext cx="7780975" cy="20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otrebinforms.ru/images/cms/thumbs/cbbcc15bb53e1b2cfb7dc81f1b82c8b39797fdc6/vsemirnyj_den_prav_potrebitelej_2021_220_auto_jpg_5_8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600"/>
            <a:ext cx="930064" cy="66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3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habriyalova.dm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6" y="5519416"/>
            <a:ext cx="8463930" cy="1005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habriyalova.dm\Desktop\и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8" y="3724735"/>
            <a:ext cx="1944216" cy="1612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habriyalova.dm\Desktop\л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983010" cy="144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332656"/>
            <a:ext cx="839684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656" y="1428386"/>
            <a:ext cx="4815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 уплачивает потребителю за каждый день (час) просрочки неустойку (пеню) в размере трех процентов цены выполнения работы (оказания услуги), либо от общей цены заказа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501008"/>
            <a:ext cx="5076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Сумма взысканной потребителем неустойки (пени) не может превышать цену отдельного вида выполнения работы (оказания услуги) или общую цену заказа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3595" y="4138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https://potrebinforms.ru/images/cms/thumbs/cbbcc15bb53e1b2cfb7dc81f1b82c8b39797fdc6/vsemirnyj_den_prav_potrebitelej_2021_220_auto_jpg_5_8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6597"/>
            <a:ext cx="993484" cy="691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4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habriyalova.dm\Desktop\ол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14" y="949505"/>
            <a:ext cx="1800200" cy="1168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habriyalova.dm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3832"/>
            <a:ext cx="2376264" cy="128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716"/>
            <a:ext cx="952650" cy="9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6154" y="3068960"/>
            <a:ext cx="84617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изготовление другой вещи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однородного материала  или повторное выполнение работы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(подлежит удовлетворению в срок, установленный для срочного выполнения работы (оказания услуги), либо срок предусмотренный договором);</a:t>
            </a: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соответствующее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цены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выполненной работы (оказанной услуги) (10 дней на удовлетворение);</a:t>
            </a: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устранение недостатков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выполненной работы (оказанной услуги) (в разумный срок,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устанавленный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потребителем);</a:t>
            </a: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понесенных расходов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устранению недостатков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выполненной работы (оказанной услуги) своими силами или третьими лицами (10 дней на удовлетворение)</a:t>
            </a:r>
          </a:p>
          <a:p>
            <a:pPr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отказ от исполнения договора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выполнении работы (оказании услуги)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недостатки не устранены в установленные договором срок или обнаружения существенных недостатков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(10 дней на удовлетворение)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154" y="1313956"/>
            <a:ext cx="3567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потребителя при обнаружении недостатков выполненной работы </a:t>
            </a: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(оказанной услуги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endParaRPr lang="ru-RU" sz="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29 Закона РФ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потребителей»)</a:t>
            </a:r>
            <a:endParaRPr lang="ru-RU" sz="1400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7203" y="30317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https://potrebinforms.ru/images/cms/thumbs/cbbcc15bb53e1b2cfb7dc81f1b82c8b39797fdc6/vsemirnyj_den_prav_potrebitelej_2021_220_auto_jpg_5_8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6597"/>
            <a:ext cx="993484" cy="691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3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abriyalova.dm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8" y="3593235"/>
            <a:ext cx="3375361" cy="27565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habriyalova.dm\Desktop\н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21" y="766401"/>
            <a:ext cx="3745091" cy="21102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habriyalova.dm\Desktop\лд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59" y="1031508"/>
            <a:ext cx="1660687" cy="19770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habriyalova.dm\Desktop\201609192125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03" y="4725144"/>
            <a:ext cx="3878359" cy="19307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1" y="249895"/>
            <a:ext cx="839684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1874" y="275728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 отказаться от исполнения договора о выполнении работ (оказании услуг)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любое время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условии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оплаты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исполнителю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фактически понесенных им расходов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связанных с исполнением обязательств по данному договору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982" y="1515587"/>
            <a:ext cx="35032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на отказ от исполнения договора о выполнении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(оказании услуг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endParaRPr lang="ru-RU" sz="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32 Закона РФ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22694" y="3310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https://potrebinforms.ru/images/cms/thumbs/cbbcc15bb53e1b2cfb7dc81f1b82c8b39797fdc6/vsemirnyj_den_prav_potrebitelej_2021_220_auto_jpg_5_8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6597"/>
            <a:ext cx="993484" cy="691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9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6146" name="Picture 2" descr="C:\Users\Safina.OF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874147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000" y="227816"/>
            <a:ext cx="8893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 СУБЪЕКТОВ РФ ПО УРОВНЮ ЗАЩИЩЕННОСТИ ПОТРЕБИТЕЛЕЙ (РЕЙТИНГ – 2018)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348880"/>
            <a:ext cx="5976664" cy="70788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  Спасибо </a:t>
            </a:r>
            <a:r>
              <a:rPr lang="ru-RU" sz="4000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086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144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Suleymanova.lkh\Desktop\ci_full_name_logo_rbg_reve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0042"/>
            <a:ext cx="1604212" cy="5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272066"/>
            <a:ext cx="614071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основанная на членстве организация для групп потребителей по всему миру</a:t>
            </a:r>
          </a:p>
          <a:p>
            <a:pPr algn="just">
              <a:lnSpc>
                <a:spcPct val="120000"/>
              </a:lnSpc>
            </a:pPr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Создана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01.04.1960 г.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 </a:t>
            </a:r>
            <a:r>
              <a:rPr lang="ru-RU" sz="2000" b="1" dirty="0" smtClean="0">
                <a:solidFill>
                  <a:srgbClr val="891B09"/>
                </a:solidFill>
              </a:rPr>
              <a:t>Международная </a:t>
            </a:r>
            <a:r>
              <a:rPr lang="ru-RU" sz="2000" b="1" dirty="0">
                <a:solidFill>
                  <a:srgbClr val="891B09"/>
                </a:solidFill>
              </a:rPr>
              <a:t>организация союзов потребителей</a:t>
            </a:r>
            <a:r>
              <a:rPr lang="ru-RU" sz="2000" dirty="0">
                <a:solidFill>
                  <a:srgbClr val="891B09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</a:rPr>
              <a:t>International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Organisation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of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Consumers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Unions</a:t>
            </a:r>
            <a:r>
              <a:rPr lang="ru-RU" sz="1600" dirty="0" smtClean="0">
                <a:solidFill>
                  <a:srgbClr val="002060"/>
                </a:solidFill>
              </a:rPr>
              <a:t> – IOCU).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Зарегистрирована в Нидерландах.</a:t>
            </a:r>
          </a:p>
          <a:p>
            <a:pPr algn="just">
              <a:lnSpc>
                <a:spcPct val="120000"/>
              </a:lnSpc>
            </a:pPr>
            <a:endParaRPr lang="ru-RU" sz="800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 лет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работы. Объединяет более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общественных и государственных организаций защиты прав потребителей более чем из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ru-RU" sz="2000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государств. Головной офис находится в Лондоне.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Защищает права потребителей, оказывает образовательную и правовую помощь</a:t>
            </a:r>
          </a:p>
        </p:txBody>
      </p:sp>
      <p:pic>
        <p:nvPicPr>
          <p:cNvPr id="1026" name="Picture 2" descr="https://www.consumersinternational.org/media/357107/council2019.png?width=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9" y="3140968"/>
            <a:ext cx="2324313" cy="262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8179" y="1412775"/>
            <a:ext cx="2514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ОРГАНИЗАЦИЯ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</a:p>
          <a:p>
            <a:pPr algn="ctr"/>
            <a:r>
              <a:rPr lang="ru-RU" sz="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1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Consumers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CI)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2558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31095" y="429600"/>
            <a:ext cx="4381271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641" y="1409413"/>
            <a:ext cx="797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РАЗВИТИЯ ИНСТИТУТА ЗАЩИТЫ ПРАВ ПОТРЕБИТЕЛЕЙ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Джон Фицджералд Кенне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72" y="4759629"/>
            <a:ext cx="1193867" cy="1414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916832"/>
            <a:ext cx="85169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1936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r>
              <a:rPr lang="ru-RU" sz="2000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основана Национальная ассоциация потребителей в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США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1960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r>
              <a:rPr lang="ru-RU" sz="2000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основана некоммерческая компания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Consumers International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(С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-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потребителей </a:t>
            </a:r>
            <a:endPara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15.03.1962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Джон Кеннеди 35-й президент Америки сформулировал термин «потребитель» и основные </a:t>
            </a:r>
            <a:r>
              <a:rPr lang="ru-RU" sz="2000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принципиальных прав потребителей, которые легли в основу закона о защите прав потребителей во всех странах, включая Россию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717" y="4641562"/>
            <a:ext cx="291610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Джон Кеннеди</a:t>
            </a:r>
          </a:p>
          <a:p>
            <a:pPr>
              <a:lnSpc>
                <a:spcPct val="120000"/>
              </a:lnSpc>
            </a:pPr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быть услышанным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информацию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безопасность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выбор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9470" y="4641562"/>
            <a:ext cx="4392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организация потребителей</a:t>
            </a:r>
          </a:p>
          <a:p>
            <a:pPr lvl="0" algn="just"/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</a:t>
            </a: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возмещение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ущерба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на потребительское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</a:t>
            </a: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удовлетворение базовых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потребностей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на здоровую окружающую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среду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 descr="https://potrebinforms.ru/images/cms/thumbs/cbbcc15bb53e1b2cfb7dc81f1b82c8b39797fdc6/vsemirnyj_den_prav_potrebitelej_2021_220_auto_jpg_5_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600"/>
            <a:ext cx="930064" cy="5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6" y="219612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4" y="193178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03652" y="403165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9513" y="1363504"/>
            <a:ext cx="8213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РАЗВИТИЯ ИНСТИТУТА ЗАЩИТЫ ПРАВ ПОТРЕБИТЕЛЕЙ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0302" y="1920280"/>
            <a:ext cx="79941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1973 г. –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принята «Хартия защиты потребителей» Европейским союзом</a:t>
            </a: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1983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Объединённых Наций (ООН)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приняла решение о введении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официального праздника – Всемирного дня прав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1985 г.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Генеральной Ассамблеей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ООН приняты Руководящие принципы ООН о защите прав потребителей. Обновлены в 2015 году. </a:t>
            </a: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1990 г.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создан союз потребителей </a:t>
            </a:r>
          </a:p>
          <a:p>
            <a:pPr algn="just"/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 февраля 1992 г.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принят Закон о защите прав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1994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000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семирный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 прав потребителей широко отмечается в Российской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potrebinforms.ru/images/cms/thumbs/cbbcc15bb53e1b2cfb7dc81f1b82c8b39797fdc6/vsemirnyj_den_prav_potrebitelej_2021_220_auto_jpg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600"/>
            <a:ext cx="930064" cy="5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0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661850"/>
            <a:ext cx="59766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Потребительское движение ежегодно отмечает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марта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Всемирным днем ​​прав потребителей как средство повышения осведомленности во всем мире о правах и потребностях потребителей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778" y="4153143"/>
            <a:ext cx="82496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2021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 Международная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потребителей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активизировала внимание на глобальной проблеме,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связанной </a:t>
            </a:r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загрязнением окружающей среды </a:t>
            </a:r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пластиковыми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отходами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4315" y="444961"/>
            <a:ext cx="484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546" y="5661248"/>
            <a:ext cx="8223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.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 descr="https://potrebinforms.ru/images/cms/thumbs/cbbcc15bb53e1b2cfb7dc81f1b82c8b39797fdc6/vsemirnyj_den_prav_potrebitelej_2021_220_auto_jpg_5_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8" y="1745884"/>
            <a:ext cx="2108610" cy="192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6" y="407945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2" y="257724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5274075"/>
            <a:ext cx="8308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Основываясь на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теме </a:t>
            </a:r>
            <a:r>
              <a:rPr lang="ru-RU" sz="2000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 «Рациональный потребитель»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2000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кампания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сосредоточена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центральной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роли - в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преодолении глобального кризиса загрязнения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пластиком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6492" y="319349"/>
            <a:ext cx="5046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8" name="Рисунок 7" descr="https://potrebinforms.ru/images/cms/thumbs/cbbcc15bb53e1b2cfb7dc81f1b82c8b39797fdc6/vsemirnyj_den_prav_potrebitelej_2021_220_auto_jpg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9395"/>
            <a:ext cx="2101899" cy="22572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45754" y="1340768"/>
            <a:ext cx="5858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Пластик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полезный материал в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повседневной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жизни, но потребление и производство пластмасс, особенно одноразового, стало неустойчивым. Это влияет на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экосистемы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вызывая негативные экологические последствия, включая загрязнение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окружающей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среды, и угрожая здоровью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человека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77072"/>
            <a:ext cx="8308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Кампания будет способствовать повышению осведомленности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и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привлечению потребителей во всем мире к принятию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и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продвижению более </a:t>
            </a:r>
            <a:r>
              <a:rPr lang="ru-RU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экологичных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методов</a:t>
            </a:r>
          </a:p>
        </p:txBody>
      </p:sp>
    </p:spTree>
    <p:extLst>
      <p:ext uri="{BB962C8B-B14F-4D97-AF65-F5344CB8AC3E}">
        <p14:creationId xmlns:p14="http://schemas.microsoft.com/office/powerpoint/2010/main" val="33124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049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373718"/>
            <a:ext cx="4689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001" y="137270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«РАЦИОНАЛЬНЫЙ ПОТРЕБИТЕЛЬ»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– 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потребитель, который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8" name="Picture 6" descr="Прием макулатуры, отходов пластика ПНД и ПЭТ, стеклобоя в Красноярс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6" y="4941168"/>
            <a:ext cx="810819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potrebinforms.ru/images/cms/thumbs/cbbcc15bb53e1b2cfb7dc81f1b82c8b39797fdc6/vsemirnyj_den_prav_potrebitelej_2021_220_auto_jpg_5_8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3719"/>
            <a:ext cx="930064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00195" y="1772816"/>
            <a:ext cx="8199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обдуманно совершает покупки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рационально расходует природные ресурсы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снижает объемы производства отходов, путем принятия мер по предотвращению их образования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разделяет и сдает на переработку отходы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сдает ненужные подержанные вещи в комиссионные магазины или благотворительные организации и др.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8128" y="3966080"/>
            <a:ext cx="8254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позволит уменьшить будущие экономические, экологические </a:t>
            </a:r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социальные издержки, повысит экономическую конкурентоспособность </a:t>
            </a:r>
          </a:p>
        </p:txBody>
      </p:sp>
    </p:spTree>
    <p:extLst>
      <p:ext uri="{BB962C8B-B14F-4D97-AF65-F5344CB8AC3E}">
        <p14:creationId xmlns:p14="http://schemas.microsoft.com/office/powerpoint/2010/main" val="6307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3335</TotalTime>
  <Words>2972</Words>
  <Application>Microsoft Office PowerPoint</Application>
  <PresentationFormat>Экран (4:3)</PresentationFormat>
  <Paragraphs>316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Ирина Николаевна</dc:creator>
  <cp:lastModifiedBy>Сулейманова Ляля Хамзовна</cp:lastModifiedBy>
  <cp:revision>586</cp:revision>
  <dcterms:created xsi:type="dcterms:W3CDTF">2017-08-24T05:56:12Z</dcterms:created>
  <dcterms:modified xsi:type="dcterms:W3CDTF">2021-02-26T10:16:25Z</dcterms:modified>
</cp:coreProperties>
</file>